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33"/>
  </p:notesMasterIdLst>
  <p:handoutMasterIdLst>
    <p:handoutMasterId r:id="rId34"/>
  </p:handoutMasterIdLst>
  <p:sldIdLst>
    <p:sldId id="256" r:id="rId2"/>
    <p:sldId id="305" r:id="rId3"/>
    <p:sldId id="307" r:id="rId4"/>
    <p:sldId id="306" r:id="rId5"/>
    <p:sldId id="310" r:id="rId6"/>
    <p:sldId id="313" r:id="rId7"/>
    <p:sldId id="312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2" r:id="rId16"/>
    <p:sldId id="323" r:id="rId17"/>
    <p:sldId id="324" r:id="rId18"/>
    <p:sldId id="325" r:id="rId19"/>
    <p:sldId id="326" r:id="rId20"/>
    <p:sldId id="327" r:id="rId21"/>
    <p:sldId id="308" r:id="rId22"/>
    <p:sldId id="321" r:id="rId23"/>
    <p:sldId id="309" r:id="rId24"/>
    <p:sldId id="328" r:id="rId25"/>
    <p:sldId id="329" r:id="rId26"/>
    <p:sldId id="330" r:id="rId27"/>
    <p:sldId id="331" r:id="rId28"/>
    <p:sldId id="332" r:id="rId29"/>
    <p:sldId id="311" r:id="rId30"/>
    <p:sldId id="333" r:id="rId31"/>
    <p:sldId id="28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7D059D8-AEE8-4117-887F-39822230120F}">
          <p14:sldIdLst>
            <p14:sldId id="256"/>
            <p14:sldId id="305"/>
            <p14:sldId id="307"/>
            <p14:sldId id="306"/>
            <p14:sldId id="310"/>
            <p14:sldId id="313"/>
            <p14:sldId id="312"/>
            <p14:sldId id="314"/>
            <p14:sldId id="315"/>
            <p14:sldId id="316"/>
            <p14:sldId id="317"/>
            <p14:sldId id="318"/>
            <p14:sldId id="319"/>
            <p14:sldId id="320"/>
            <p14:sldId id="322"/>
            <p14:sldId id="323"/>
            <p14:sldId id="324"/>
            <p14:sldId id="325"/>
            <p14:sldId id="326"/>
            <p14:sldId id="327"/>
            <p14:sldId id="308"/>
            <p14:sldId id="321"/>
            <p14:sldId id="309"/>
            <p14:sldId id="328"/>
            <p14:sldId id="329"/>
            <p14:sldId id="330"/>
            <p14:sldId id="331"/>
            <p14:sldId id="332"/>
            <p14:sldId id="311"/>
            <p14:sldId id="33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illeux, Tonya (Taylor)" initials="VT(" lastIdx="41" clrIdx="0">
    <p:extLst>
      <p:ext uri="{19B8F6BF-5375-455C-9EA6-DF929625EA0E}">
        <p15:presenceInfo xmlns:p15="http://schemas.microsoft.com/office/powerpoint/2012/main" userId="S-1-5-21-1209057380-973266463-41602890-209019" providerId="AD"/>
      </p:ext>
    </p:extLst>
  </p:cmAuthor>
  <p:cmAuthor id="2" name="Ashutosh Mishra" initials="AM" lastIdx="13" clrIdx="1">
    <p:extLst>
      <p:ext uri="{19B8F6BF-5375-455C-9EA6-DF929625EA0E}">
        <p15:presenceInfo xmlns:p15="http://schemas.microsoft.com/office/powerpoint/2012/main" userId="d8b0e781a96200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94D4"/>
    <a:srgbClr val="99CCFF"/>
    <a:srgbClr val="68AADD"/>
    <a:srgbClr val="62A7DB"/>
    <a:srgbClr val="FCB017"/>
    <a:srgbClr val="97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68941" autoAdjust="0"/>
  </p:normalViewPr>
  <p:slideViewPr>
    <p:cSldViewPr snapToGrid="0">
      <p:cViewPr varScale="1">
        <p:scale>
          <a:sx n="50" d="100"/>
          <a:sy n="50" d="100"/>
        </p:scale>
        <p:origin x="1500" y="54"/>
      </p:cViewPr>
      <p:guideLst/>
    </p:cSldViewPr>
  </p:slideViewPr>
  <p:outlineViewPr>
    <p:cViewPr>
      <p:scale>
        <a:sx n="33" d="100"/>
        <a:sy n="33" d="100"/>
      </p:scale>
      <p:origin x="0" y="-15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467F3-F90E-47EB-86B7-26AAC6AEBD6A}" type="datetimeFigureOut">
              <a:rPr lang="en-US" smtClean="0">
                <a:latin typeface="Source Sans Pro" panose="020B0503030403020204" pitchFamily="34" charset="0"/>
              </a:rPr>
              <a:t>8/8/2017</a:t>
            </a:fld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FAE9CA-9B17-411F-A731-6C9188A87F43}" type="slidenum">
              <a:rPr lang="en-US" smtClean="0">
                <a:latin typeface="Source Sans Pro" panose="020B0503030403020204" pitchFamily="34" charset="0"/>
              </a:rPr>
              <a:t>‹#›</a:t>
            </a:fld>
            <a:endParaRPr lang="en-US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1480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gif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Sans Pro" panose="020B0503030403020204" pitchFamily="34" charset="0"/>
              </a:defRPr>
            </a:lvl1pPr>
          </a:lstStyle>
          <a:p>
            <a:fld id="{ACAD2996-C03F-47DF-9010-22BB95A4AB9B}" type="datetimeFigureOut">
              <a:rPr lang="en-US" smtClean="0"/>
              <a:pPr/>
              <a:t>8/8/2017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Sans Pro" panose="020B0503030403020204" pitchFamily="34" charset="0"/>
              </a:defRPr>
            </a:lvl1pPr>
          </a:lstStyle>
          <a:p>
            <a:fld id="{1F36095F-851B-4C6B-93FA-49215E044C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3066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1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通过组合不同版本的训练图片，我们创造出了“合成训练数据</a:t>
            </a:r>
            <a:r>
              <a:rPr lang="en-US" altLang="zh-CN" sz="1200" b="0" i="1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Synthetic Training Data)”。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使用这种方法，我们能够轻易地创造出无限量的训练数据。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58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更多的数据让我们的神经网络更难解决这个问题。但是把神经网络扩大，它就能寻找到更复杂的规律了，以此来弥补解决困难问题的不足。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要扩大我们的网络，我们首先要把把节点一层一层的堆积起来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因为它比传统的神经网络层数更多，所以我们把它称作“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深度神经网络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(Deep Neural Network)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”。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1960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年代末就出现了，但直至今日，训练这样一个大型神经网络也是一件不切实际的缓慢的事情。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尽管我们能把我们的神经网络扩张的特别大并使用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3D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显卡快速训练它，这依然不能让我们一次性得到结论。我们需要更智能的将图片处理后，放入到神经网络里。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如果把图片最上方和最下方的“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8”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当成两个不同的对象来处理，并写两个不同的网络来识别它们，这件事实在是说不通。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zh-CN" altLang="en-US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416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如何尽可能不增加额外训练样本</a:t>
            </a:r>
            <a:endParaRPr lang="en-US" altLang="zh-CN" dirty="0" smtClean="0"/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你能够直观的感知到图片中存在某种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层级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Hierarchy)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或者是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概念结构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Conceptual structure).</a:t>
            </a:r>
          </a:p>
          <a:p>
            <a:endParaRPr lang="en-US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作为人类，你立刻就能识别出这个图片的层级：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地面是由草和水泥组成的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有一个小孩在图片中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小孩在骑弹簧木马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弹簧木马在草地上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最重要的是，我们识别出了“小孩儿”，无论这个小孩所处的环境是怎样的。当每一次出现不同的环境时，我们人类不需要重新学习“小孩儿”这个概念。</a:t>
            </a:r>
          </a:p>
          <a:p>
            <a:endParaRPr lang="en-US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卷积的灵感是由计算机科学和生物学共同激发的。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678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第一步：把图片分解成部分重合的小图块</a:t>
            </a:r>
            <a:endParaRPr lang="en-US" altLang="zh-CN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我们把图片分解成了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77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块同样大小的小图块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01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第二步：把每个小图块输入到小型神经网络中</a:t>
            </a:r>
            <a:endParaRPr lang="en-US" altLang="zh-CN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然而，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有一个非常重要的不同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：对于每个小图块，我们会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使用同样的神经网络权重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。换一句话来说，我们同样对待每一个小图块。如果哪个小图块有任何异常出现，我们就认为这个图块是“异常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(Interesting)”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91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第四步：缩减像素采样</a:t>
            </a:r>
            <a:endParaRPr lang="en-US" altLang="zh-CN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为了减小这个数列的大小，我们利用一种叫做最大池化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(Max Pooling)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的方法来降低采样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Downsample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。它听起来很棒，但这仍旧不够！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让我们先来看每个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2×2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的方阵数列，并且留住最大的数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623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 smtClean="0"/>
              <a:t>最后一步：作出预测</a:t>
            </a:r>
            <a:endParaRPr lang="zh-CN" altLang="en-US" dirty="0" smtClean="0"/>
          </a:p>
          <a:p>
            <a:r>
              <a:rPr lang="zh-CN" altLang="en-US" dirty="0" smtClean="0"/>
              <a:t>到现在为止，我们已经把一个很大的图片，缩减到了一个相对较小的数列。</a:t>
            </a:r>
          </a:p>
          <a:p>
            <a:r>
              <a:rPr lang="zh-CN" altLang="en-US" dirty="0" smtClean="0"/>
              <a:t>数列就是一序列数而已，所以我们我们可以把这个数列输入到另外一个神经网络里面去。最后的这个神经网络会决定这个图片是否匹配。为了区分它和卷积的不同，我们把它称作“完全连接”网络（”</a:t>
            </a:r>
            <a:r>
              <a:rPr lang="en-US" altLang="zh-CN" dirty="0" smtClean="0"/>
              <a:t>Fully Connected” Network</a:t>
            </a:r>
            <a:r>
              <a:rPr lang="zh-CN" altLang="en-US" dirty="0" smtClean="0"/>
              <a:t>）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所以从开始到结束，我们的五步就像管道一样连接起来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7662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098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智能</a:t>
            </a:r>
            <a:r>
              <a:rPr lang="en-US" altLang="zh-CN" dirty="0" smtClean="0"/>
              <a:t>LV1</a:t>
            </a:r>
            <a:r>
              <a:rPr lang="zh-CN" altLang="en-US" dirty="0" smtClean="0"/>
              <a:t>是应激</a:t>
            </a:r>
            <a:endParaRPr lang="en-US" altLang="zh-CN" dirty="0" smtClean="0"/>
          </a:p>
          <a:p>
            <a:r>
              <a:rPr lang="zh-CN" altLang="en-US" dirty="0" smtClean="0"/>
              <a:t>智能</a:t>
            </a:r>
            <a:r>
              <a:rPr lang="en-US" altLang="zh-CN" dirty="0" smtClean="0"/>
              <a:t>LV2</a:t>
            </a:r>
            <a:r>
              <a:rPr lang="zh-CN" altLang="en-US" dirty="0" smtClean="0"/>
              <a:t>是预测</a:t>
            </a:r>
            <a:endParaRPr lang="en-US" altLang="zh-CN" dirty="0" smtClean="0"/>
          </a:p>
          <a:p>
            <a:r>
              <a:rPr lang="zh-CN" altLang="en-US" dirty="0" smtClean="0"/>
              <a:t>目前的机器学习停留在智能</a:t>
            </a:r>
            <a:r>
              <a:rPr lang="en-US" altLang="zh-CN" dirty="0" smtClean="0"/>
              <a:t>LV2</a:t>
            </a:r>
            <a:r>
              <a:rPr lang="zh-CN" altLang="en-US" dirty="0" smtClean="0"/>
              <a:t>上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学习的关联，做的预测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生物学习和机器学习</a:t>
            </a:r>
            <a:endParaRPr lang="en-US" altLang="zh-CN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84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1.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连接：神经元本体（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cell body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上有很多树突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(dendrites)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，这些树突会和其他的神经元细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胞连接，形成突触（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synapse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2.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维持静态：神经元细胞内有一种叫做钠钾泵（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Sodium potassium pump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的蛋白质。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ATP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（右下方紫色） 会提供能量让钠钾泵排除三个钠离子（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Na+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，放进两个钾离子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K+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，使神经元细胞的膜电位（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membrane potential voltage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始终处于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-70mV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。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3.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充电：当刺激物（如神经递质） 进入神经元时，会触发离子通道打开，允许钠离子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Na+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进入细胞膜，导致膜电位增高。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4.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电信号传递：动作电位会单向传递</a:t>
            </a:r>
            <a:r>
              <a:rPr lang="zh-CN" altLang="en-US" dirty="0" smtClean="0"/>
              <a:t> 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迅速到达与其他神经元连接的突触（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synapse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 处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r>
              <a:rPr lang="en-US" altLang="zh-CN" dirty="0" smtClean="0"/>
              <a:t>5.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化学信号释放：动作电位会激活钙离子通道，钙离子进入膜内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导致囊泡（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vesicles）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被释放到相连接的神经元细胞的突触间隙（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synaptic cleft） 。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随后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囊泡中的神经递质（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Neurotransmitter）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会与突触后细胞（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postsynaptic cell）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上的受体结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合，造成兴奋或抑制。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 smtClean="0"/>
              <a:t/>
            </a:r>
            <a:br>
              <a:rPr lang="zh-CN" altLang="en-US" dirty="0" smtClean="0"/>
            </a:br>
            <a:endParaRPr lang="en-US" altLang="zh-CN" dirty="0" smtClean="0"/>
          </a:p>
          <a:p>
            <a:endParaRPr lang="en-US" altLang="zh-C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668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Haar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分类器算法的要点如下：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1.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Haar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-like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特征做检测。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2.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使用积分图（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Integral Image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）对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Haar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-like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特征求值进行加速。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3.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AdaBoost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算法训练区分人脸和非人脸的强分类器。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4.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使用筛选式级联把强分类器级联到一起，提高准确率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825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其中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x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是输入信号（向量） 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y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是输出信号，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是阀值，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W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是神经元各个链接的强弱，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a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是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化学传递</a:t>
            </a:r>
            <a:r>
              <a:rPr lang="zh-CN" altLang="en-US" dirty="0" smtClean="0"/>
              <a:t> （激活函数）</a:t>
            </a:r>
            <a:br>
              <a:rPr lang="zh-CN" alt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358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这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种操作中，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1,2,3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的操作由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W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*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 完成，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4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的操作是由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+b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完成，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的操作则是由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（）来实现。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53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http://cs.stanford.edu/people/karpathy/convnetjs//demo/classify2d.html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二维情景：平面的四个象限也是线性可分。但左图的红蓝两条线就无法找到一超平面去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分割。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神经网络的解决方法依旧是转换到另外一个空间下，用的是所说的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种空间变换操作。比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如下图就是经过放大、平移、旋转、扭曲原二维空间后，在三维空间下就可以成功找到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一个超平面分割红蓝两线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(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SVM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的思路一样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。</a:t>
            </a:r>
            <a:r>
              <a:rPr lang="zh-CN" altLang="en-US" dirty="0" smtClean="0"/>
              <a:t> </a:t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设想当网络拥有很多层时，对原始输入空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间的“扭曲力”会大幅增加，如下图，最终我们可以轻松找到一个超平面分割空间。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285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r>
              <a:rPr lang="en-US" dirty="0" smtClean="0"/>
              <a:t> </a:t>
            </a:r>
            <a:r>
              <a:rPr lang="zh-CN" altLang="en-US" dirty="0" smtClean="0"/>
              <a:t>实例演示神经网络学习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playground.tensorflow.org/#activation=tanh&amp;batchSize=10&amp;dataset=circle&amp;regDataset=reg-plane&amp;learningRate=0.03&amp;regularizationRate=0&amp;noise=0&amp;networkShape=4,2&amp;seed=0.47237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258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480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92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任意一个矩形放到人脸区域上，然后，将白色区域的像素和减去黑色区域的像素和，得到的值我们暂且称之为人脸特征值，如果你把这个矩形放到一个非人脸区域，那么计算出的特征值应该和人脸特征值是不一样的，而且越不一样越好，所以这些方块的目的就是把人脸特征量化，以区分人脸和非人脸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什么是卷积神经网络，稍后详解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简单说说实例的数据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187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人脸库 </a:t>
            </a:r>
            <a:r>
              <a:rPr lang="en-US" altLang="zh-CN" dirty="0" smtClean="0"/>
              <a:t>http://www.cs.columbia.edu/CAVE/databases/pubfig/</a:t>
            </a:r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3400</a:t>
            </a:r>
            <a:r>
              <a:rPr lang="zh-CN" altLang="en-US" dirty="0" smtClean="0"/>
              <a:t>张人脸学习，收集不同对比度，并变换角度增加学习样本的数量和多样性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09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58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万物皆“数”</a:t>
            </a:r>
            <a:endParaRPr lang="en-US" altLang="zh-CN" sz="1200" b="1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神经网络会把数字当成输入，而对于电脑来说，图片其实恰好就是一连串代表着每个像素颜色的数字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我们把一副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18×18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像素的图片当成一串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324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个数字的数列，就可以把它输入到我们的神经网络里面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270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为了更好地操控我们的输入数据，我们把神经网络扩大到拥有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324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个输入节点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第一个输出会预测图片是“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8”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的概率 而第二个则输出不是“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8”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的概率。概括地说，我们就可以依靠多种不同的输出，利用神经网络把要识别的物品进行分组。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现在唯一要做的就是训练我们的神经网络了。用各种“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8”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和非“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8”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的图片来训练，这样它就能学习怎么去区分了。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Source Sans Pro" panose="020B0503030403020204" pitchFamily="34" charset="0"/>
              <a:ea typeface="+mn-ea"/>
              <a:cs typeface="+mn-cs"/>
            </a:endParaRPr>
          </a:p>
          <a:p>
            <a:r>
              <a:rPr lang="zh-CN" altLang="en-US" dirty="0" smtClean="0"/>
              <a:t>只要符合这个特征就是</a:t>
            </a:r>
            <a:r>
              <a:rPr lang="en-US" altLang="zh-CN" dirty="0" smtClean="0"/>
              <a:t>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082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但变换位置了就不认识了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6095F-851B-4C6B-93FA-49215E044C0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54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2116696" y="1189822"/>
            <a:ext cx="10075304" cy="5668178"/>
            <a:chOff x="2116696" y="987808"/>
            <a:chExt cx="10075304" cy="5668178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6696" y="987808"/>
              <a:ext cx="10075304" cy="5668178"/>
            </a:xfrm>
            <a:prstGeom prst="rect">
              <a:avLst/>
            </a:prstGeom>
          </p:spPr>
        </p:pic>
        <p:sp>
          <p:nvSpPr>
            <p:cNvPr id="12" name="Flowchart: Process 11"/>
            <p:cNvSpPr/>
            <p:nvPr userDrawn="1"/>
          </p:nvSpPr>
          <p:spPr>
            <a:xfrm>
              <a:off x="2520043" y="2955471"/>
              <a:ext cx="2286000" cy="2588079"/>
            </a:xfrm>
            <a:prstGeom prst="flowChart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567871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" y="3267372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3035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 rot="10800000"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Flowchart: Process 9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3" name="Oval 12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4" name="Oval 13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5" name="Oval 14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6" name="Oval 15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7" name="Freeform 5"/>
              <p:cNvSpPr/>
              <p:nvPr/>
            </p:nvSpPr>
            <p:spPr bwMode="gray">
              <a:xfrm rot="21010068">
                <a:off x="8490951" y="1797517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18" name="Freeform 5"/>
              <p:cNvSpPr/>
              <p:nvPr/>
            </p:nvSpPr>
            <p:spPr bwMode="gray">
              <a:xfrm>
                <a:off x="459506" y="1866405"/>
                <a:ext cx="11277600" cy="4533900"/>
              </a:xfrm>
              <a:custGeom>
                <a:avLst/>
                <a:gdLst/>
                <a:ahLst/>
                <a:cxnLst/>
                <a:rect l="0" t="0" r="r" b="b"/>
                <a:pathLst>
                  <a:path w="7104" h="2856">
                    <a:moveTo>
                      <a:pt x="0" y="0"/>
                    </a:moveTo>
                    <a:lnTo>
                      <a:pt x="0" y="2856"/>
                    </a:lnTo>
                    <a:lnTo>
                      <a:pt x="7104" y="2856"/>
                    </a:lnTo>
                    <a:lnTo>
                      <a:pt x="7104" y="1"/>
                    </a:lnTo>
                    <a:lnTo>
                      <a:pt x="7104" y="1"/>
                    </a:lnTo>
                    <a:lnTo>
                      <a:pt x="6943" y="26"/>
                    </a:lnTo>
                    <a:lnTo>
                      <a:pt x="6782" y="50"/>
                    </a:lnTo>
                    <a:lnTo>
                      <a:pt x="6621" y="73"/>
                    </a:lnTo>
                    <a:lnTo>
                      <a:pt x="6459" y="93"/>
                    </a:lnTo>
                    <a:lnTo>
                      <a:pt x="6298" y="113"/>
                    </a:lnTo>
                    <a:lnTo>
                      <a:pt x="6136" y="132"/>
                    </a:lnTo>
                    <a:lnTo>
                      <a:pt x="5976" y="148"/>
                    </a:lnTo>
                    <a:lnTo>
                      <a:pt x="5814" y="163"/>
                    </a:lnTo>
                    <a:lnTo>
                      <a:pt x="5653" y="177"/>
                    </a:lnTo>
                    <a:lnTo>
                      <a:pt x="5494" y="189"/>
                    </a:lnTo>
                    <a:lnTo>
                      <a:pt x="5334" y="201"/>
                    </a:lnTo>
                    <a:lnTo>
                      <a:pt x="5175" y="211"/>
                    </a:lnTo>
                    <a:lnTo>
                      <a:pt x="5017" y="219"/>
                    </a:lnTo>
                    <a:lnTo>
                      <a:pt x="4859" y="227"/>
                    </a:lnTo>
                    <a:lnTo>
                      <a:pt x="4703" y="234"/>
                    </a:lnTo>
                    <a:lnTo>
                      <a:pt x="4548" y="239"/>
                    </a:lnTo>
                    <a:lnTo>
                      <a:pt x="4393" y="243"/>
                    </a:lnTo>
                    <a:lnTo>
                      <a:pt x="4240" y="247"/>
                    </a:lnTo>
                    <a:lnTo>
                      <a:pt x="4088" y="249"/>
                    </a:lnTo>
                    <a:lnTo>
                      <a:pt x="3937" y="251"/>
                    </a:lnTo>
                    <a:lnTo>
                      <a:pt x="3788" y="252"/>
                    </a:lnTo>
                    <a:lnTo>
                      <a:pt x="3640" y="251"/>
                    </a:lnTo>
                    <a:lnTo>
                      <a:pt x="3494" y="251"/>
                    </a:lnTo>
                    <a:lnTo>
                      <a:pt x="3349" y="249"/>
                    </a:lnTo>
                    <a:lnTo>
                      <a:pt x="3207" y="246"/>
                    </a:lnTo>
                    <a:lnTo>
                      <a:pt x="3066" y="243"/>
                    </a:lnTo>
                    <a:lnTo>
                      <a:pt x="2928" y="240"/>
                    </a:lnTo>
                    <a:lnTo>
                      <a:pt x="2791" y="235"/>
                    </a:lnTo>
                    <a:lnTo>
                      <a:pt x="2656" y="230"/>
                    </a:lnTo>
                    <a:lnTo>
                      <a:pt x="2524" y="225"/>
                    </a:lnTo>
                    <a:lnTo>
                      <a:pt x="2266" y="212"/>
                    </a:lnTo>
                    <a:lnTo>
                      <a:pt x="2019" y="198"/>
                    </a:lnTo>
                    <a:lnTo>
                      <a:pt x="1782" y="183"/>
                    </a:lnTo>
                    <a:lnTo>
                      <a:pt x="1557" y="167"/>
                    </a:lnTo>
                    <a:lnTo>
                      <a:pt x="1343" y="150"/>
                    </a:lnTo>
                    <a:lnTo>
                      <a:pt x="1144" y="132"/>
                    </a:lnTo>
                    <a:lnTo>
                      <a:pt x="957" y="114"/>
                    </a:lnTo>
                    <a:lnTo>
                      <a:pt x="785" y="96"/>
                    </a:lnTo>
                    <a:lnTo>
                      <a:pt x="627" y="79"/>
                    </a:lnTo>
                    <a:lnTo>
                      <a:pt x="487" y="63"/>
                    </a:lnTo>
                    <a:lnTo>
                      <a:pt x="361" y="48"/>
                    </a:lnTo>
                    <a:lnTo>
                      <a:pt x="254" y="35"/>
                    </a:lnTo>
                    <a:lnTo>
                      <a:pt x="165" y="23"/>
                    </a:lnTo>
                    <a:lnTo>
                      <a:pt x="42" y="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9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24474"/>
            <a:ext cx="10084367" cy="438647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8200" y="642982"/>
            <a:ext cx="10084367" cy="380575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5775891"/>
            <a:ext cx="10084367" cy="3920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822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Flowchart: Process 16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0" name="Oval 19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1" name="Oval 20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2" name="Oval 21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3" name="Oval 22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4" name="Freeform 5"/>
              <p:cNvSpPr/>
              <p:nvPr/>
            </p:nvSpPr>
            <p:spPr bwMode="gray">
              <a:xfrm rot="21010068">
                <a:off x="8490951" y="4185117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25" name="Freeform 5"/>
              <p:cNvSpPr/>
              <p:nvPr/>
            </p:nvSpPr>
            <p:spPr bwMode="gray">
              <a:xfrm>
                <a:off x="455612" y="4241801"/>
                <a:ext cx="11277600" cy="2337161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8000">
                    <a:moveTo>
                      <a:pt x="0" y="0"/>
                    </a:moveTo>
                    <a:lnTo>
                      <a:pt x="0" y="7970"/>
                    </a:lnTo>
                    <a:lnTo>
                      <a:pt x="10000" y="8000"/>
                    </a:lnTo>
                    <a:lnTo>
                      <a:pt x="10000" y="7"/>
                    </a:lnTo>
                    <a:lnTo>
                      <a:pt x="10000" y="7"/>
                    </a:lnTo>
                    <a:lnTo>
                      <a:pt x="9773" y="156"/>
                    </a:lnTo>
                    <a:lnTo>
                      <a:pt x="9547" y="298"/>
                    </a:lnTo>
                    <a:lnTo>
                      <a:pt x="9320" y="437"/>
                    </a:lnTo>
                    <a:lnTo>
                      <a:pt x="9092" y="556"/>
                    </a:lnTo>
                    <a:lnTo>
                      <a:pt x="8865" y="676"/>
                    </a:lnTo>
                    <a:lnTo>
                      <a:pt x="8637" y="788"/>
                    </a:lnTo>
                    <a:lnTo>
                      <a:pt x="8412" y="884"/>
                    </a:lnTo>
                    <a:lnTo>
                      <a:pt x="8184" y="975"/>
                    </a:lnTo>
                    <a:lnTo>
                      <a:pt x="7957" y="1058"/>
                    </a:lnTo>
                    <a:lnTo>
                      <a:pt x="7734" y="1130"/>
                    </a:lnTo>
                    <a:lnTo>
                      <a:pt x="7508" y="1202"/>
                    </a:lnTo>
                    <a:lnTo>
                      <a:pt x="7285" y="1262"/>
                    </a:lnTo>
                    <a:lnTo>
                      <a:pt x="7062" y="1309"/>
                    </a:lnTo>
                    <a:lnTo>
                      <a:pt x="6840" y="1358"/>
                    </a:lnTo>
                    <a:lnTo>
                      <a:pt x="6620" y="1399"/>
                    </a:lnTo>
                    <a:lnTo>
                      <a:pt x="6402" y="1428"/>
                    </a:lnTo>
                    <a:lnTo>
                      <a:pt x="6184" y="1453"/>
                    </a:lnTo>
                    <a:lnTo>
                      <a:pt x="5968" y="1477"/>
                    </a:lnTo>
                    <a:lnTo>
                      <a:pt x="5755" y="1488"/>
                    </a:lnTo>
                    <a:lnTo>
                      <a:pt x="5542" y="1500"/>
                    </a:lnTo>
                    <a:lnTo>
                      <a:pt x="5332" y="1506"/>
                    </a:lnTo>
                    <a:lnTo>
                      <a:pt x="5124" y="1500"/>
                    </a:lnTo>
                    <a:lnTo>
                      <a:pt x="4918" y="1500"/>
                    </a:lnTo>
                    <a:lnTo>
                      <a:pt x="4714" y="1488"/>
                    </a:lnTo>
                    <a:lnTo>
                      <a:pt x="4514" y="1470"/>
                    </a:lnTo>
                    <a:lnTo>
                      <a:pt x="4316" y="1453"/>
                    </a:lnTo>
                    <a:lnTo>
                      <a:pt x="4122" y="1434"/>
                    </a:lnTo>
                    <a:lnTo>
                      <a:pt x="3929" y="1405"/>
                    </a:lnTo>
                    <a:lnTo>
                      <a:pt x="3739" y="1374"/>
                    </a:lnTo>
                    <a:lnTo>
                      <a:pt x="3553" y="1346"/>
                    </a:lnTo>
                    <a:lnTo>
                      <a:pt x="3190" y="1267"/>
                    </a:lnTo>
                    <a:lnTo>
                      <a:pt x="2842" y="1183"/>
                    </a:lnTo>
                    <a:lnTo>
                      <a:pt x="2508" y="1095"/>
                    </a:lnTo>
                    <a:lnTo>
                      <a:pt x="2192" y="998"/>
                    </a:lnTo>
                    <a:lnTo>
                      <a:pt x="1890" y="897"/>
                    </a:lnTo>
                    <a:lnTo>
                      <a:pt x="1610" y="788"/>
                    </a:lnTo>
                    <a:lnTo>
                      <a:pt x="1347" y="681"/>
                    </a:lnTo>
                    <a:lnTo>
                      <a:pt x="1105" y="574"/>
                    </a:lnTo>
                    <a:lnTo>
                      <a:pt x="883" y="473"/>
                    </a:lnTo>
                    <a:lnTo>
                      <a:pt x="686" y="377"/>
                    </a:lnTo>
                    <a:lnTo>
                      <a:pt x="508" y="286"/>
                    </a:lnTo>
                    <a:lnTo>
                      <a:pt x="358" y="210"/>
                    </a:lnTo>
                    <a:lnTo>
                      <a:pt x="232" y="138"/>
                    </a:lnTo>
                    <a:lnTo>
                      <a:pt x="59" y="3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26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478" y="1053193"/>
            <a:ext cx="8853743" cy="22302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TextBox 27"/>
          <p:cNvSpPr txBox="1"/>
          <p:nvPr userDrawn="1"/>
        </p:nvSpPr>
        <p:spPr bwMode="gray">
          <a:xfrm>
            <a:off x="10463771" y="2507040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rgbClr val="FCB017"/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9" name="TextBox 28"/>
          <p:cNvSpPr txBox="1"/>
          <p:nvPr userDrawn="1"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rgbClr val="FCB017"/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"/>
          </p:nvPr>
        </p:nvSpPr>
        <p:spPr>
          <a:xfrm>
            <a:off x="1683478" y="3291799"/>
            <a:ext cx="8853743" cy="3920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4428" y="6017729"/>
            <a:ext cx="1000125" cy="6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44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Flowchart: Process 16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0" name="Oval 19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1" name="Oval 20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2" name="Oval 21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3" name="Oval 22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4" name="Freeform 5"/>
              <p:cNvSpPr/>
              <p:nvPr/>
            </p:nvSpPr>
            <p:spPr bwMode="gray">
              <a:xfrm rot="21010068">
                <a:off x="8490951" y="4185117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25" name="Freeform 5"/>
              <p:cNvSpPr/>
              <p:nvPr/>
            </p:nvSpPr>
            <p:spPr bwMode="gray">
              <a:xfrm>
                <a:off x="455612" y="4241801"/>
                <a:ext cx="11277600" cy="2337161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8000">
                    <a:moveTo>
                      <a:pt x="0" y="0"/>
                    </a:moveTo>
                    <a:lnTo>
                      <a:pt x="0" y="7970"/>
                    </a:lnTo>
                    <a:lnTo>
                      <a:pt x="10000" y="8000"/>
                    </a:lnTo>
                    <a:lnTo>
                      <a:pt x="10000" y="7"/>
                    </a:lnTo>
                    <a:lnTo>
                      <a:pt x="10000" y="7"/>
                    </a:lnTo>
                    <a:lnTo>
                      <a:pt x="9773" y="156"/>
                    </a:lnTo>
                    <a:lnTo>
                      <a:pt x="9547" y="298"/>
                    </a:lnTo>
                    <a:lnTo>
                      <a:pt x="9320" y="437"/>
                    </a:lnTo>
                    <a:lnTo>
                      <a:pt x="9092" y="556"/>
                    </a:lnTo>
                    <a:lnTo>
                      <a:pt x="8865" y="676"/>
                    </a:lnTo>
                    <a:lnTo>
                      <a:pt x="8637" y="788"/>
                    </a:lnTo>
                    <a:lnTo>
                      <a:pt x="8412" y="884"/>
                    </a:lnTo>
                    <a:lnTo>
                      <a:pt x="8184" y="975"/>
                    </a:lnTo>
                    <a:lnTo>
                      <a:pt x="7957" y="1058"/>
                    </a:lnTo>
                    <a:lnTo>
                      <a:pt x="7734" y="1130"/>
                    </a:lnTo>
                    <a:lnTo>
                      <a:pt x="7508" y="1202"/>
                    </a:lnTo>
                    <a:lnTo>
                      <a:pt x="7285" y="1262"/>
                    </a:lnTo>
                    <a:lnTo>
                      <a:pt x="7062" y="1309"/>
                    </a:lnTo>
                    <a:lnTo>
                      <a:pt x="6840" y="1358"/>
                    </a:lnTo>
                    <a:lnTo>
                      <a:pt x="6620" y="1399"/>
                    </a:lnTo>
                    <a:lnTo>
                      <a:pt x="6402" y="1428"/>
                    </a:lnTo>
                    <a:lnTo>
                      <a:pt x="6184" y="1453"/>
                    </a:lnTo>
                    <a:lnTo>
                      <a:pt x="5968" y="1477"/>
                    </a:lnTo>
                    <a:lnTo>
                      <a:pt x="5755" y="1488"/>
                    </a:lnTo>
                    <a:lnTo>
                      <a:pt x="5542" y="1500"/>
                    </a:lnTo>
                    <a:lnTo>
                      <a:pt x="5332" y="1506"/>
                    </a:lnTo>
                    <a:lnTo>
                      <a:pt x="5124" y="1500"/>
                    </a:lnTo>
                    <a:lnTo>
                      <a:pt x="4918" y="1500"/>
                    </a:lnTo>
                    <a:lnTo>
                      <a:pt x="4714" y="1488"/>
                    </a:lnTo>
                    <a:lnTo>
                      <a:pt x="4514" y="1470"/>
                    </a:lnTo>
                    <a:lnTo>
                      <a:pt x="4316" y="1453"/>
                    </a:lnTo>
                    <a:lnTo>
                      <a:pt x="4122" y="1434"/>
                    </a:lnTo>
                    <a:lnTo>
                      <a:pt x="3929" y="1405"/>
                    </a:lnTo>
                    <a:lnTo>
                      <a:pt x="3739" y="1374"/>
                    </a:lnTo>
                    <a:lnTo>
                      <a:pt x="3553" y="1346"/>
                    </a:lnTo>
                    <a:lnTo>
                      <a:pt x="3190" y="1267"/>
                    </a:lnTo>
                    <a:lnTo>
                      <a:pt x="2842" y="1183"/>
                    </a:lnTo>
                    <a:lnTo>
                      <a:pt x="2508" y="1095"/>
                    </a:lnTo>
                    <a:lnTo>
                      <a:pt x="2192" y="998"/>
                    </a:lnTo>
                    <a:lnTo>
                      <a:pt x="1890" y="897"/>
                    </a:lnTo>
                    <a:lnTo>
                      <a:pt x="1610" y="788"/>
                    </a:lnTo>
                    <a:lnTo>
                      <a:pt x="1347" y="681"/>
                    </a:lnTo>
                    <a:lnTo>
                      <a:pt x="1105" y="574"/>
                    </a:lnTo>
                    <a:lnTo>
                      <a:pt x="883" y="473"/>
                    </a:lnTo>
                    <a:lnTo>
                      <a:pt x="686" y="377"/>
                    </a:lnTo>
                    <a:lnTo>
                      <a:pt x="508" y="286"/>
                    </a:lnTo>
                    <a:lnTo>
                      <a:pt x="358" y="210"/>
                    </a:lnTo>
                    <a:lnTo>
                      <a:pt x="232" y="138"/>
                    </a:lnTo>
                    <a:lnTo>
                      <a:pt x="59" y="3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26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39657"/>
            <a:ext cx="9979479" cy="2471965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62739"/>
            <a:ext cx="9979479" cy="3920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4428" y="6017729"/>
            <a:ext cx="1000125" cy="6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467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90574"/>
            <a:ext cx="10044793" cy="8620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522764"/>
            <a:ext cx="10044793" cy="36541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17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0"/>
            <a:ext cx="12192000" cy="6858000"/>
          </a:xfrm>
          <a:prstGeom prst="flowChartProcess">
            <a:avLst/>
          </a:prstGeom>
          <a:gradFill flip="none" rotWithShape="1">
            <a:gsLst>
              <a:gs pos="54000">
                <a:srgbClr val="4094D4"/>
              </a:gs>
              <a:gs pos="0">
                <a:srgbClr val="4094D4">
                  <a:lumMod val="100000"/>
                  <a:alpha val="5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panose="020B0503030403020204" pitchFamily="34" charset="0"/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9" name="Oval 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02129"/>
            <a:ext cx="2628900" cy="54748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02129"/>
            <a:ext cx="7734300" cy="54748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7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90574"/>
            <a:ext cx="10515600" cy="8620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14575"/>
            <a:ext cx="10515600" cy="38623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94168" y="381088"/>
            <a:ext cx="466725" cy="447586"/>
          </a:xfrm>
          <a:prstGeom prst="rect">
            <a:avLst/>
          </a:prstGeom>
        </p:spPr>
        <p:txBody>
          <a:bodyPr/>
          <a:lstStyle>
            <a:lvl1pPr algn="ctr">
              <a:defRPr sz="18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</a:defRPr>
            </a:lvl1pPr>
          </a:lstStyle>
          <a:p>
            <a:fld id="{ACC06D20-0C51-4894-9F27-FF86D5314A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78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Flowchart: Process 8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2" name="Oval 11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3" name="Oval 12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4" name="Oval 13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5" name="Oval 14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6" name="Rectangle 15"/>
              <p:cNvSpPr/>
              <p:nvPr/>
            </p:nvSpPr>
            <p:spPr bwMode="gray">
              <a:xfrm>
                <a:off x="7289800" y="402165"/>
                <a:ext cx="4478865" cy="60536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7" name="Freeform 5"/>
              <p:cNvSpPr/>
              <p:nvPr/>
            </p:nvSpPr>
            <p:spPr bwMode="gray">
              <a:xfrm rot="16200000">
                <a:off x="3787244" y="2801721"/>
                <a:ext cx="6053670" cy="1254558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8000">
                    <a:moveTo>
                      <a:pt x="0" y="0"/>
                    </a:moveTo>
                    <a:lnTo>
                      <a:pt x="0" y="7970"/>
                    </a:lnTo>
                    <a:lnTo>
                      <a:pt x="10000" y="8000"/>
                    </a:lnTo>
                    <a:lnTo>
                      <a:pt x="10000" y="7"/>
                    </a:lnTo>
                    <a:lnTo>
                      <a:pt x="10000" y="7"/>
                    </a:lnTo>
                    <a:lnTo>
                      <a:pt x="9773" y="156"/>
                    </a:lnTo>
                    <a:lnTo>
                      <a:pt x="9547" y="298"/>
                    </a:lnTo>
                    <a:lnTo>
                      <a:pt x="9320" y="437"/>
                    </a:lnTo>
                    <a:lnTo>
                      <a:pt x="9092" y="556"/>
                    </a:lnTo>
                    <a:lnTo>
                      <a:pt x="8865" y="676"/>
                    </a:lnTo>
                    <a:lnTo>
                      <a:pt x="8637" y="788"/>
                    </a:lnTo>
                    <a:lnTo>
                      <a:pt x="8412" y="884"/>
                    </a:lnTo>
                    <a:lnTo>
                      <a:pt x="8184" y="975"/>
                    </a:lnTo>
                    <a:lnTo>
                      <a:pt x="7957" y="1058"/>
                    </a:lnTo>
                    <a:lnTo>
                      <a:pt x="7734" y="1130"/>
                    </a:lnTo>
                    <a:lnTo>
                      <a:pt x="7508" y="1202"/>
                    </a:lnTo>
                    <a:lnTo>
                      <a:pt x="7285" y="1262"/>
                    </a:lnTo>
                    <a:lnTo>
                      <a:pt x="7062" y="1309"/>
                    </a:lnTo>
                    <a:lnTo>
                      <a:pt x="6840" y="1358"/>
                    </a:lnTo>
                    <a:lnTo>
                      <a:pt x="6620" y="1399"/>
                    </a:lnTo>
                    <a:lnTo>
                      <a:pt x="6402" y="1428"/>
                    </a:lnTo>
                    <a:lnTo>
                      <a:pt x="6184" y="1453"/>
                    </a:lnTo>
                    <a:lnTo>
                      <a:pt x="5968" y="1477"/>
                    </a:lnTo>
                    <a:lnTo>
                      <a:pt x="5755" y="1488"/>
                    </a:lnTo>
                    <a:lnTo>
                      <a:pt x="5542" y="1500"/>
                    </a:lnTo>
                    <a:lnTo>
                      <a:pt x="5332" y="1506"/>
                    </a:lnTo>
                    <a:lnTo>
                      <a:pt x="5124" y="1500"/>
                    </a:lnTo>
                    <a:lnTo>
                      <a:pt x="4918" y="1500"/>
                    </a:lnTo>
                    <a:lnTo>
                      <a:pt x="4714" y="1488"/>
                    </a:lnTo>
                    <a:lnTo>
                      <a:pt x="4514" y="1470"/>
                    </a:lnTo>
                    <a:lnTo>
                      <a:pt x="4316" y="1453"/>
                    </a:lnTo>
                    <a:lnTo>
                      <a:pt x="4122" y="1434"/>
                    </a:lnTo>
                    <a:lnTo>
                      <a:pt x="3929" y="1405"/>
                    </a:lnTo>
                    <a:lnTo>
                      <a:pt x="3739" y="1374"/>
                    </a:lnTo>
                    <a:lnTo>
                      <a:pt x="3553" y="1346"/>
                    </a:lnTo>
                    <a:lnTo>
                      <a:pt x="3190" y="1267"/>
                    </a:lnTo>
                    <a:lnTo>
                      <a:pt x="2842" y="1183"/>
                    </a:lnTo>
                    <a:lnTo>
                      <a:pt x="2508" y="1095"/>
                    </a:lnTo>
                    <a:lnTo>
                      <a:pt x="2192" y="998"/>
                    </a:lnTo>
                    <a:lnTo>
                      <a:pt x="1890" y="897"/>
                    </a:lnTo>
                    <a:lnTo>
                      <a:pt x="1610" y="788"/>
                    </a:lnTo>
                    <a:lnTo>
                      <a:pt x="1347" y="681"/>
                    </a:lnTo>
                    <a:lnTo>
                      <a:pt x="1105" y="574"/>
                    </a:lnTo>
                    <a:lnTo>
                      <a:pt x="883" y="473"/>
                    </a:lnTo>
                    <a:lnTo>
                      <a:pt x="686" y="377"/>
                    </a:lnTo>
                    <a:lnTo>
                      <a:pt x="508" y="286"/>
                    </a:lnTo>
                    <a:lnTo>
                      <a:pt x="358" y="210"/>
                    </a:lnTo>
                    <a:lnTo>
                      <a:pt x="232" y="138"/>
                    </a:lnTo>
                    <a:lnTo>
                      <a:pt x="59" y="3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8" name="Freeform 5"/>
              <p:cNvSpPr/>
              <p:nvPr/>
            </p:nvSpPr>
            <p:spPr bwMode="gray">
              <a:xfrm rot="15922489">
                <a:off x="4698352" y="1826078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19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4605381" cy="2852737"/>
          </a:xfrm>
        </p:spPr>
        <p:txBody>
          <a:bodyPr anchor="ctr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6900" y="1709738"/>
            <a:ext cx="3641725" cy="2852737"/>
          </a:xfrm>
        </p:spPr>
        <p:txBody>
          <a:bodyPr anchor="ctr"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4428" y="6017729"/>
            <a:ext cx="1000125" cy="6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59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2199"/>
            <a:ext cx="5181600" cy="38147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62199"/>
            <a:ext cx="5181600" cy="38147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990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90574"/>
            <a:ext cx="10515600" cy="86201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352674"/>
            <a:ext cx="5157787" cy="66674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FCB017"/>
                </a:solidFill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3028949"/>
            <a:ext cx="5157787" cy="31607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352674"/>
            <a:ext cx="5183188" cy="666748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FCB017"/>
                </a:solidFill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28949"/>
            <a:ext cx="5183188" cy="3160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44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311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19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Flowchart: Process 9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3" name="Oval 12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4" name="Oval 13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5" name="Oval 14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6" name="Oval 15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7" name="Rectangle 16"/>
              <p:cNvSpPr/>
              <p:nvPr/>
            </p:nvSpPr>
            <p:spPr bwMode="gray">
              <a:xfrm>
                <a:off x="7289800" y="402165"/>
                <a:ext cx="4478865" cy="60536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8" name="Freeform 5"/>
              <p:cNvSpPr/>
              <p:nvPr/>
            </p:nvSpPr>
            <p:spPr bwMode="gray">
              <a:xfrm rot="16200000">
                <a:off x="3787244" y="2801721"/>
                <a:ext cx="6053670" cy="1254558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8000">
                    <a:moveTo>
                      <a:pt x="0" y="0"/>
                    </a:moveTo>
                    <a:lnTo>
                      <a:pt x="0" y="7970"/>
                    </a:lnTo>
                    <a:lnTo>
                      <a:pt x="10000" y="8000"/>
                    </a:lnTo>
                    <a:lnTo>
                      <a:pt x="10000" y="7"/>
                    </a:lnTo>
                    <a:lnTo>
                      <a:pt x="10000" y="7"/>
                    </a:lnTo>
                    <a:lnTo>
                      <a:pt x="9773" y="156"/>
                    </a:lnTo>
                    <a:lnTo>
                      <a:pt x="9547" y="298"/>
                    </a:lnTo>
                    <a:lnTo>
                      <a:pt x="9320" y="437"/>
                    </a:lnTo>
                    <a:lnTo>
                      <a:pt x="9092" y="556"/>
                    </a:lnTo>
                    <a:lnTo>
                      <a:pt x="8865" y="676"/>
                    </a:lnTo>
                    <a:lnTo>
                      <a:pt x="8637" y="788"/>
                    </a:lnTo>
                    <a:lnTo>
                      <a:pt x="8412" y="884"/>
                    </a:lnTo>
                    <a:lnTo>
                      <a:pt x="8184" y="975"/>
                    </a:lnTo>
                    <a:lnTo>
                      <a:pt x="7957" y="1058"/>
                    </a:lnTo>
                    <a:lnTo>
                      <a:pt x="7734" y="1130"/>
                    </a:lnTo>
                    <a:lnTo>
                      <a:pt x="7508" y="1202"/>
                    </a:lnTo>
                    <a:lnTo>
                      <a:pt x="7285" y="1262"/>
                    </a:lnTo>
                    <a:lnTo>
                      <a:pt x="7062" y="1309"/>
                    </a:lnTo>
                    <a:lnTo>
                      <a:pt x="6840" y="1358"/>
                    </a:lnTo>
                    <a:lnTo>
                      <a:pt x="6620" y="1399"/>
                    </a:lnTo>
                    <a:lnTo>
                      <a:pt x="6402" y="1428"/>
                    </a:lnTo>
                    <a:lnTo>
                      <a:pt x="6184" y="1453"/>
                    </a:lnTo>
                    <a:lnTo>
                      <a:pt x="5968" y="1477"/>
                    </a:lnTo>
                    <a:lnTo>
                      <a:pt x="5755" y="1488"/>
                    </a:lnTo>
                    <a:lnTo>
                      <a:pt x="5542" y="1500"/>
                    </a:lnTo>
                    <a:lnTo>
                      <a:pt x="5332" y="1506"/>
                    </a:lnTo>
                    <a:lnTo>
                      <a:pt x="5124" y="1500"/>
                    </a:lnTo>
                    <a:lnTo>
                      <a:pt x="4918" y="1500"/>
                    </a:lnTo>
                    <a:lnTo>
                      <a:pt x="4714" y="1488"/>
                    </a:lnTo>
                    <a:lnTo>
                      <a:pt x="4514" y="1470"/>
                    </a:lnTo>
                    <a:lnTo>
                      <a:pt x="4316" y="1453"/>
                    </a:lnTo>
                    <a:lnTo>
                      <a:pt x="4122" y="1434"/>
                    </a:lnTo>
                    <a:lnTo>
                      <a:pt x="3929" y="1405"/>
                    </a:lnTo>
                    <a:lnTo>
                      <a:pt x="3739" y="1374"/>
                    </a:lnTo>
                    <a:lnTo>
                      <a:pt x="3553" y="1346"/>
                    </a:lnTo>
                    <a:lnTo>
                      <a:pt x="3190" y="1267"/>
                    </a:lnTo>
                    <a:lnTo>
                      <a:pt x="2842" y="1183"/>
                    </a:lnTo>
                    <a:lnTo>
                      <a:pt x="2508" y="1095"/>
                    </a:lnTo>
                    <a:lnTo>
                      <a:pt x="2192" y="998"/>
                    </a:lnTo>
                    <a:lnTo>
                      <a:pt x="1890" y="897"/>
                    </a:lnTo>
                    <a:lnTo>
                      <a:pt x="1610" y="788"/>
                    </a:lnTo>
                    <a:lnTo>
                      <a:pt x="1347" y="681"/>
                    </a:lnTo>
                    <a:lnTo>
                      <a:pt x="1105" y="574"/>
                    </a:lnTo>
                    <a:lnTo>
                      <a:pt x="883" y="473"/>
                    </a:lnTo>
                    <a:lnTo>
                      <a:pt x="686" y="377"/>
                    </a:lnTo>
                    <a:lnTo>
                      <a:pt x="508" y="286"/>
                    </a:lnTo>
                    <a:lnTo>
                      <a:pt x="358" y="210"/>
                    </a:lnTo>
                    <a:lnTo>
                      <a:pt x="232" y="138"/>
                    </a:lnTo>
                    <a:lnTo>
                      <a:pt x="59" y="3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9" name="Freeform 5"/>
              <p:cNvSpPr/>
              <p:nvPr/>
            </p:nvSpPr>
            <p:spPr bwMode="gray">
              <a:xfrm rot="15922489">
                <a:off x="4698352" y="1826078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20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616" y="9525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1825" y="952501"/>
            <a:ext cx="4373562" cy="4908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667000"/>
            <a:ext cx="3932237" cy="32019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4428" y="6017729"/>
            <a:ext cx="1000125" cy="6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0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Flowchart: Process 10"/>
            <p:cNvSpPr/>
            <p:nvPr/>
          </p:nvSpPr>
          <p:spPr>
            <a:xfrm>
              <a:off x="0" y="0"/>
              <a:ext cx="12192000" cy="6858000"/>
            </a:xfrm>
            <a:prstGeom prst="flowChartProcess">
              <a:avLst/>
            </a:prstGeom>
            <a:gradFill flip="none" rotWithShape="1">
              <a:gsLst>
                <a:gs pos="54000">
                  <a:srgbClr val="4094D4"/>
                </a:gs>
                <a:gs pos="0">
                  <a:srgbClr val="4094D4">
                    <a:lumMod val="100000"/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panose="020B0503030403020204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1587"/>
              <a:ext cx="12192000" cy="6856413"/>
              <a:chOff x="0" y="1587"/>
              <a:chExt cx="12192000" cy="6856413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0" y="2667000"/>
                <a:ext cx="4191000" cy="4191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1000"/>
                    </a:schemeClr>
                  </a:gs>
                  <a:gs pos="75000">
                    <a:schemeClr val="accent5">
                      <a:alpha val="0"/>
                    </a:schemeClr>
                  </a:gs>
                  <a:gs pos="36000">
                    <a:schemeClr val="accent5">
                      <a:alpha val="1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4" name="Oval 13"/>
              <p:cNvSpPr/>
              <p:nvPr/>
            </p:nvSpPr>
            <p:spPr>
              <a:xfrm>
                <a:off x="0" y="2895600"/>
                <a:ext cx="2362200" cy="2362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8000"/>
                    </a:schemeClr>
                  </a:gs>
                  <a:gs pos="72000">
                    <a:schemeClr val="accent5">
                      <a:alpha val="0"/>
                    </a:schemeClr>
                  </a:gs>
                  <a:gs pos="36000">
                    <a:schemeClr val="accent5">
                      <a:alpha val="8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5" name="Oval 14"/>
              <p:cNvSpPr/>
              <p:nvPr/>
            </p:nvSpPr>
            <p:spPr>
              <a:xfrm>
                <a:off x="8609012" y="5867400"/>
                <a:ext cx="990600" cy="9906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66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6" name="Oval 15"/>
              <p:cNvSpPr/>
              <p:nvPr/>
            </p:nvSpPr>
            <p:spPr>
              <a:xfrm>
                <a:off x="8609012" y="1676400"/>
                <a:ext cx="2819400" cy="2819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7000"/>
                    </a:schemeClr>
                  </a:gs>
                  <a:gs pos="69000">
                    <a:schemeClr val="accent5">
                      <a:alpha val="0"/>
                    </a:schemeClr>
                  </a:gs>
                  <a:gs pos="36000">
                    <a:schemeClr val="accent5">
                      <a:alpha val="6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7" name="Oval 16"/>
              <p:cNvSpPr/>
              <p:nvPr/>
            </p:nvSpPr>
            <p:spPr>
              <a:xfrm>
                <a:off x="7999412" y="8464"/>
                <a:ext cx="1600200" cy="1600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>
                      <a:alpha val="14000"/>
                    </a:schemeClr>
                  </a:gs>
                  <a:gs pos="73000">
                    <a:schemeClr val="accent5">
                      <a:alpha val="0"/>
                    </a:schemeClr>
                  </a:gs>
                  <a:gs pos="36000">
                    <a:schemeClr val="accent5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8" name="Rectangle 17"/>
              <p:cNvSpPr/>
              <p:nvPr/>
            </p:nvSpPr>
            <p:spPr bwMode="gray">
              <a:xfrm>
                <a:off x="7289800" y="402165"/>
                <a:ext cx="4478865" cy="60536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9" name="Freeform 5"/>
              <p:cNvSpPr/>
              <p:nvPr/>
            </p:nvSpPr>
            <p:spPr bwMode="gray">
              <a:xfrm rot="16200000">
                <a:off x="3787244" y="2801721"/>
                <a:ext cx="6053670" cy="1254558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8000">
                    <a:moveTo>
                      <a:pt x="0" y="0"/>
                    </a:moveTo>
                    <a:lnTo>
                      <a:pt x="0" y="7970"/>
                    </a:lnTo>
                    <a:lnTo>
                      <a:pt x="10000" y="8000"/>
                    </a:lnTo>
                    <a:lnTo>
                      <a:pt x="10000" y="7"/>
                    </a:lnTo>
                    <a:lnTo>
                      <a:pt x="10000" y="7"/>
                    </a:lnTo>
                    <a:lnTo>
                      <a:pt x="9773" y="156"/>
                    </a:lnTo>
                    <a:lnTo>
                      <a:pt x="9547" y="298"/>
                    </a:lnTo>
                    <a:lnTo>
                      <a:pt x="9320" y="437"/>
                    </a:lnTo>
                    <a:lnTo>
                      <a:pt x="9092" y="556"/>
                    </a:lnTo>
                    <a:lnTo>
                      <a:pt x="8865" y="676"/>
                    </a:lnTo>
                    <a:lnTo>
                      <a:pt x="8637" y="788"/>
                    </a:lnTo>
                    <a:lnTo>
                      <a:pt x="8412" y="884"/>
                    </a:lnTo>
                    <a:lnTo>
                      <a:pt x="8184" y="975"/>
                    </a:lnTo>
                    <a:lnTo>
                      <a:pt x="7957" y="1058"/>
                    </a:lnTo>
                    <a:lnTo>
                      <a:pt x="7734" y="1130"/>
                    </a:lnTo>
                    <a:lnTo>
                      <a:pt x="7508" y="1202"/>
                    </a:lnTo>
                    <a:lnTo>
                      <a:pt x="7285" y="1262"/>
                    </a:lnTo>
                    <a:lnTo>
                      <a:pt x="7062" y="1309"/>
                    </a:lnTo>
                    <a:lnTo>
                      <a:pt x="6840" y="1358"/>
                    </a:lnTo>
                    <a:lnTo>
                      <a:pt x="6620" y="1399"/>
                    </a:lnTo>
                    <a:lnTo>
                      <a:pt x="6402" y="1428"/>
                    </a:lnTo>
                    <a:lnTo>
                      <a:pt x="6184" y="1453"/>
                    </a:lnTo>
                    <a:lnTo>
                      <a:pt x="5968" y="1477"/>
                    </a:lnTo>
                    <a:lnTo>
                      <a:pt x="5755" y="1488"/>
                    </a:lnTo>
                    <a:lnTo>
                      <a:pt x="5542" y="1500"/>
                    </a:lnTo>
                    <a:lnTo>
                      <a:pt x="5332" y="1506"/>
                    </a:lnTo>
                    <a:lnTo>
                      <a:pt x="5124" y="1500"/>
                    </a:lnTo>
                    <a:lnTo>
                      <a:pt x="4918" y="1500"/>
                    </a:lnTo>
                    <a:lnTo>
                      <a:pt x="4714" y="1488"/>
                    </a:lnTo>
                    <a:lnTo>
                      <a:pt x="4514" y="1470"/>
                    </a:lnTo>
                    <a:lnTo>
                      <a:pt x="4316" y="1453"/>
                    </a:lnTo>
                    <a:lnTo>
                      <a:pt x="4122" y="1434"/>
                    </a:lnTo>
                    <a:lnTo>
                      <a:pt x="3929" y="1405"/>
                    </a:lnTo>
                    <a:lnTo>
                      <a:pt x="3739" y="1374"/>
                    </a:lnTo>
                    <a:lnTo>
                      <a:pt x="3553" y="1346"/>
                    </a:lnTo>
                    <a:lnTo>
                      <a:pt x="3190" y="1267"/>
                    </a:lnTo>
                    <a:lnTo>
                      <a:pt x="2842" y="1183"/>
                    </a:lnTo>
                    <a:lnTo>
                      <a:pt x="2508" y="1095"/>
                    </a:lnTo>
                    <a:lnTo>
                      <a:pt x="2192" y="998"/>
                    </a:lnTo>
                    <a:lnTo>
                      <a:pt x="1890" y="897"/>
                    </a:lnTo>
                    <a:lnTo>
                      <a:pt x="1610" y="788"/>
                    </a:lnTo>
                    <a:lnTo>
                      <a:pt x="1347" y="681"/>
                    </a:lnTo>
                    <a:lnTo>
                      <a:pt x="1105" y="574"/>
                    </a:lnTo>
                    <a:lnTo>
                      <a:pt x="883" y="473"/>
                    </a:lnTo>
                    <a:lnTo>
                      <a:pt x="686" y="377"/>
                    </a:lnTo>
                    <a:lnTo>
                      <a:pt x="508" y="286"/>
                    </a:lnTo>
                    <a:lnTo>
                      <a:pt x="358" y="210"/>
                    </a:lnTo>
                    <a:lnTo>
                      <a:pt x="232" y="138"/>
                    </a:lnTo>
                    <a:lnTo>
                      <a:pt x="59" y="3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20" name="Freeform 5"/>
              <p:cNvSpPr/>
              <p:nvPr/>
            </p:nvSpPr>
            <p:spPr bwMode="gray">
              <a:xfrm rot="15922489">
                <a:off x="4698352" y="1826078"/>
                <a:ext cx="3299407" cy="440924"/>
              </a:xfrm>
              <a:custGeom>
                <a:avLst/>
                <a:gdLst/>
                <a:ahLst/>
                <a:cxnLst/>
                <a:rect l="l" t="t" r="r" b="b"/>
                <a:pathLst>
                  <a:path w="10000" h="5291">
                    <a:moveTo>
                      <a:pt x="85" y="2532"/>
                    </a:moveTo>
                    <a:cubicBezTo>
                      <a:pt x="1736" y="3911"/>
                      <a:pt x="7524" y="5298"/>
                      <a:pt x="9958" y="5291"/>
                    </a:cubicBezTo>
                    <a:cubicBezTo>
                      <a:pt x="9989" y="1958"/>
                      <a:pt x="9969" y="3333"/>
                      <a:pt x="10000" y="0"/>
                    </a:cubicBezTo>
                    <a:lnTo>
                      <a:pt x="10000" y="0"/>
                    </a:lnTo>
                    <a:lnTo>
                      <a:pt x="9667" y="204"/>
                    </a:lnTo>
                    <a:lnTo>
                      <a:pt x="9334" y="400"/>
                    </a:lnTo>
                    <a:lnTo>
                      <a:pt x="9001" y="590"/>
                    </a:lnTo>
                    <a:lnTo>
                      <a:pt x="8667" y="753"/>
                    </a:lnTo>
                    <a:lnTo>
                      <a:pt x="8333" y="917"/>
                    </a:lnTo>
                    <a:lnTo>
                      <a:pt x="7999" y="1071"/>
                    </a:lnTo>
                    <a:lnTo>
                      <a:pt x="7669" y="1202"/>
                    </a:lnTo>
                    <a:lnTo>
                      <a:pt x="7333" y="1325"/>
                    </a:lnTo>
                    <a:lnTo>
                      <a:pt x="7000" y="1440"/>
                    </a:lnTo>
                    <a:lnTo>
                      <a:pt x="6673" y="1538"/>
                    </a:lnTo>
                    <a:lnTo>
                      <a:pt x="6340" y="1636"/>
                    </a:lnTo>
                    <a:lnTo>
                      <a:pt x="6013" y="1719"/>
                    </a:lnTo>
                    <a:lnTo>
                      <a:pt x="5686" y="1784"/>
                    </a:lnTo>
                    <a:lnTo>
                      <a:pt x="5359" y="1850"/>
                    </a:lnTo>
                    <a:lnTo>
                      <a:pt x="5036" y="1906"/>
                    </a:lnTo>
                    <a:lnTo>
                      <a:pt x="4717" y="1948"/>
                    </a:lnTo>
                    <a:lnTo>
                      <a:pt x="4396" y="1980"/>
                    </a:lnTo>
                    <a:lnTo>
                      <a:pt x="4079" y="2013"/>
                    </a:lnTo>
                    <a:lnTo>
                      <a:pt x="3766" y="2029"/>
                    </a:lnTo>
                    <a:lnTo>
                      <a:pt x="3454" y="2046"/>
                    </a:lnTo>
                    <a:lnTo>
                      <a:pt x="3145" y="2053"/>
                    </a:lnTo>
                    <a:lnTo>
                      <a:pt x="2839" y="2046"/>
                    </a:lnTo>
                    <a:lnTo>
                      <a:pt x="2537" y="2046"/>
                    </a:lnTo>
                    <a:lnTo>
                      <a:pt x="2238" y="2029"/>
                    </a:lnTo>
                    <a:lnTo>
                      <a:pt x="1943" y="2004"/>
                    </a:lnTo>
                    <a:lnTo>
                      <a:pt x="1653" y="1980"/>
                    </a:lnTo>
                    <a:lnTo>
                      <a:pt x="1368" y="1955"/>
                    </a:lnTo>
                    <a:lnTo>
                      <a:pt x="1085" y="1915"/>
                    </a:lnTo>
                    <a:lnTo>
                      <a:pt x="806" y="1873"/>
                    </a:lnTo>
                    <a:lnTo>
                      <a:pt x="533" y="1833"/>
                    </a:lnTo>
                    <a:lnTo>
                      <a:pt x="0" y="1726"/>
                    </a:lnTo>
                    <a:cubicBezTo>
                      <a:pt x="28" y="1995"/>
                      <a:pt x="57" y="2263"/>
                      <a:pt x="85" y="2532"/>
                    </a:cubicBez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</p:sp>
          <p:sp>
            <p:nvSpPr>
              <p:cNvPr id="21" name="Freeform 5"/>
              <p:cNvSpPr>
                <a:spLocks noEditPoints="1"/>
              </p:cNvSpPr>
              <p:nvPr/>
            </p:nvSpPr>
            <p:spPr bwMode="gray">
              <a:xfrm>
                <a:off x="0" y="1587"/>
                <a:ext cx="12192000" cy="6856413"/>
              </a:xfrm>
              <a:custGeom>
                <a:avLst/>
                <a:gdLst/>
                <a:ahLst/>
                <a:cxnLst/>
                <a:rect l="0" t="0" r="r" b="b"/>
                <a:pathLst>
                  <a:path w="15356" h="8638">
                    <a:moveTo>
                      <a:pt x="0" y="0"/>
                    </a:moveTo>
                    <a:lnTo>
                      <a:pt x="0" y="8638"/>
                    </a:lnTo>
                    <a:lnTo>
                      <a:pt x="15356" y="8638"/>
                    </a:lnTo>
                    <a:lnTo>
                      <a:pt x="15356" y="0"/>
                    </a:lnTo>
                    <a:lnTo>
                      <a:pt x="0" y="0"/>
                    </a:lnTo>
                    <a:close/>
                    <a:moveTo>
                      <a:pt x="14748" y="8038"/>
                    </a:moveTo>
                    <a:lnTo>
                      <a:pt x="600" y="8038"/>
                    </a:lnTo>
                    <a:lnTo>
                      <a:pt x="600" y="592"/>
                    </a:lnTo>
                    <a:lnTo>
                      <a:pt x="14748" y="592"/>
                    </a:lnTo>
                    <a:lnTo>
                      <a:pt x="14748" y="80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00827" y="952501"/>
            <a:ext cx="4654560" cy="49085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827616" y="9525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667000"/>
            <a:ext cx="3932237" cy="32019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4428" y="6017729"/>
            <a:ext cx="1000125" cy="6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2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790574"/>
            <a:ext cx="7611836" cy="862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99036"/>
            <a:ext cx="10515600" cy="3877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Rectangle 27"/>
          <p:cNvSpPr/>
          <p:nvPr userDrawn="1"/>
        </p:nvSpPr>
        <p:spPr>
          <a:xfrm>
            <a:off x="0" y="6653941"/>
            <a:ext cx="12192000" cy="204059"/>
          </a:xfrm>
          <a:prstGeom prst="rect">
            <a:avLst/>
          </a:prstGeom>
          <a:solidFill>
            <a:srgbClr val="409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panose="020B0503030403020204" pitchFamily="34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68" y="203505"/>
            <a:ext cx="2130768" cy="141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12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4" r:id="rId10"/>
    <p:sldLayoutId id="2147483715" r:id="rId11"/>
    <p:sldLayoutId id="2147483716" r:id="rId12"/>
    <p:sldLayoutId id="2147483712" r:id="rId13"/>
    <p:sldLayoutId id="2147483713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u="sng" kern="1200" baseline="0">
          <a:solidFill>
            <a:schemeClr val="tx1"/>
          </a:solidFill>
          <a:effectLst/>
          <a:uFill>
            <a:solidFill>
              <a:srgbClr val="4094D4"/>
            </a:solidFill>
          </a:u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1583828"/>
            <a:ext cx="8256814" cy="2387600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Northern Lights University</a:t>
            </a:r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6"/>
          <p:cNvSpPr>
            <a:spLocks noGrp="1"/>
          </p:cNvSpPr>
          <p:nvPr>
            <p:ph type="subTitle" idx="1"/>
          </p:nvPr>
        </p:nvSpPr>
        <p:spPr>
          <a:xfrm>
            <a:off x="495300" y="4244741"/>
            <a:ext cx="9144000" cy="1814864"/>
          </a:xfrm>
        </p:spPr>
        <p:txBody>
          <a:bodyPr anchor="ctr">
            <a:normAutofit/>
          </a:bodyPr>
          <a:lstStyle/>
          <a:p>
            <a:r>
              <a:rPr lang="zh-CN" altLang="en-US" dirty="0" smtClean="0"/>
              <a:t>深入浅出机器学习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5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学习数字 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3074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917772"/>
            <a:ext cx="10515600" cy="1632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896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学习数字“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91375" y="2362199"/>
            <a:ext cx="3848100" cy="1724025"/>
          </a:xfrm>
          <a:prstGeom prst="rect">
            <a:avLst/>
          </a:prstGeom>
        </p:spPr>
      </p:pic>
      <p:pic>
        <p:nvPicPr>
          <p:cNvPr id="4102" name="Picture 6" descr="preview"/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2362199"/>
            <a:ext cx="5942442" cy="338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1375" y="4086627"/>
            <a:ext cx="41529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学习数字“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5122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3907631"/>
            <a:ext cx="9525000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11"/>
          <p:cNvSpPr txBox="1">
            <a:spLocks/>
          </p:cNvSpPr>
          <p:nvPr/>
        </p:nvSpPr>
        <p:spPr>
          <a:xfrm>
            <a:off x="4471987" y="2312193"/>
            <a:ext cx="3248025" cy="93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6000" dirty="0" smtClean="0"/>
              <a:t>怎么办？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50344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学习数字“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6146" name="Picture 2" descr="preview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624557"/>
            <a:ext cx="7277100" cy="362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9990"/>
            <a:ext cx="9258300" cy="6171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合成训练数</a:t>
            </a:r>
            <a:r>
              <a:rPr lang="zh-CN" altLang="en-US" dirty="0" smtClean="0"/>
              <a:t>据 </a:t>
            </a:r>
            <a:r>
              <a:rPr lang="en-US" altLang="zh-CN" dirty="0" smtClean="0"/>
              <a:t>(</a:t>
            </a:r>
            <a:r>
              <a:rPr lang="en-US" dirty="0"/>
              <a:t>Synthetic Training Data)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534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学习数字“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7170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41" y="2914650"/>
            <a:ext cx="11439718" cy="2802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1829990"/>
            <a:ext cx="9258300" cy="6171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深度神经网络</a:t>
            </a:r>
            <a:r>
              <a:rPr lang="en-US" altLang="zh-CN" dirty="0"/>
              <a:t>(Deep Neural Network)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56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916439"/>
            <a:ext cx="4210049" cy="38147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卷积性的解决办法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b="1" dirty="0"/>
              <a:t>平移不变</a:t>
            </a:r>
            <a:r>
              <a:rPr lang="zh-CN" altLang="en-US" b="1" dirty="0" smtClean="0"/>
              <a:t>性</a:t>
            </a:r>
            <a:endParaRPr lang="en-US" altLang="zh-CN" b="1" dirty="0" smtClean="0"/>
          </a:p>
          <a:p>
            <a:pPr marL="0" indent="0">
              <a:buNone/>
            </a:pPr>
            <a:r>
              <a:rPr lang="en-US" altLang="zh-CN" b="1" dirty="0" smtClean="0"/>
              <a:t>(</a:t>
            </a:r>
            <a:r>
              <a:rPr lang="en-US" b="1" dirty="0"/>
              <a:t>Translation invariance)</a:t>
            </a:r>
            <a:endParaRPr lang="en-US" altLang="zh-CN" b="1" dirty="0" smtClean="0"/>
          </a:p>
        </p:txBody>
      </p:sp>
      <p:pic>
        <p:nvPicPr>
          <p:cNvPr id="8200" name="Picture 8" descr="preview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927" y="1916439"/>
            <a:ext cx="6520220" cy="4342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17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pic>
        <p:nvPicPr>
          <p:cNvPr id="9218" name="Picture 2" descr="preview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095500"/>
            <a:ext cx="6025368" cy="381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pic3.zhimg.com/v2-7fce29335f9b43bce1b373daa40cccba_b.gif"/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3568" y="2095500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27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pic>
        <p:nvPicPr>
          <p:cNvPr id="10242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312" y="2597943"/>
            <a:ext cx="8715375" cy="315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531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pic>
        <p:nvPicPr>
          <p:cNvPr id="11266" name="Picture 2" descr="https://pic1.zhimg.com/v2-4fd0400ccebc8adb2dffe24aac163e70_b.gif"/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69621" y="1843089"/>
            <a:ext cx="4494469" cy="450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preview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843089"/>
            <a:ext cx="5516300" cy="450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pic>
        <p:nvPicPr>
          <p:cNvPr id="12290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662" y="2483644"/>
            <a:ext cx="84486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6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培训课堂注意事项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  <a:defRPr/>
            </a:pPr>
            <a:r>
              <a:rPr lang="zh-CN" altLang="en-US" dirty="0">
                <a:latin typeface="+mn-ea"/>
              </a:rPr>
              <a:t>请自觉遵守培训纪律，培训期间不得旷课，没有特殊事项，不得请假。</a:t>
            </a:r>
            <a:endParaRPr lang="en-US" altLang="zh-CN" dirty="0">
              <a:latin typeface="+mn-ea"/>
            </a:endParaRPr>
          </a:p>
          <a:p>
            <a:pPr marL="385763" indent="-385763">
              <a:buFont typeface="+mj-lt"/>
              <a:buAutoNum type="arabicPeriod"/>
              <a:defRPr/>
            </a:pPr>
            <a:r>
              <a:rPr lang="zh-CN" altLang="en-US" dirty="0">
                <a:latin typeface="+mn-ea"/>
              </a:rPr>
              <a:t>上课期间，请将手机调至静音状态，认真听讲，如有特殊原因需接听电话，在征得讲师同意后到教室外接听。</a:t>
            </a:r>
            <a:endParaRPr lang="en-US" altLang="zh-CN" dirty="0">
              <a:latin typeface="+mn-ea"/>
            </a:endParaRPr>
          </a:p>
          <a:p>
            <a:pPr marL="385763" indent="-385763">
              <a:buFont typeface="+mj-lt"/>
              <a:buAutoNum type="arabicPeriod"/>
              <a:defRPr/>
            </a:pPr>
            <a:r>
              <a:rPr lang="zh-CN" altLang="en-US" dirty="0">
                <a:latin typeface="+mn-ea"/>
              </a:rPr>
              <a:t>培训期间请提前</a:t>
            </a:r>
            <a:r>
              <a:rPr lang="en-US" altLang="zh-CN" dirty="0">
                <a:latin typeface="+mn-ea"/>
              </a:rPr>
              <a:t>5</a:t>
            </a:r>
            <a:r>
              <a:rPr lang="zh-CN" altLang="en-US" dirty="0">
                <a:latin typeface="+mn-ea"/>
              </a:rPr>
              <a:t>分钟到达教室，并及时签到，每人每节课前签到一次，不得多签或代签。</a:t>
            </a:r>
            <a:endParaRPr lang="en-US" dirty="0">
              <a:latin typeface="+mn-ea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03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pic>
        <p:nvPicPr>
          <p:cNvPr id="13314" name="Picture 2" descr="previe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89" y="2514600"/>
            <a:ext cx="10780422" cy="31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3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什么是机器学习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2199"/>
            <a:ext cx="10820400" cy="38147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对于某类任务 </a:t>
            </a:r>
            <a:r>
              <a:rPr lang="en-US" altLang="zh-CN" b="1" dirty="0" smtClean="0"/>
              <a:t>T</a:t>
            </a:r>
            <a:r>
              <a:rPr lang="en-US" altLang="zh-CN" dirty="0" smtClean="0"/>
              <a:t> </a:t>
            </a:r>
            <a:r>
              <a:rPr lang="zh-CN" altLang="en-US" dirty="0" smtClean="0"/>
              <a:t>和性能 </a:t>
            </a:r>
            <a:r>
              <a:rPr lang="en-US" altLang="zh-CN" b="1" dirty="0" smtClean="0"/>
              <a:t>P</a:t>
            </a:r>
            <a:r>
              <a:rPr lang="zh-CN" altLang="en-US" dirty="0" smtClean="0"/>
              <a:t>，如果一个程序在 </a:t>
            </a:r>
            <a:r>
              <a:rPr lang="en-US" altLang="zh-CN" b="1" dirty="0" smtClean="0"/>
              <a:t>T</a:t>
            </a:r>
            <a:r>
              <a:rPr lang="en-US" altLang="zh-CN" dirty="0" smtClean="0"/>
              <a:t> </a:t>
            </a:r>
            <a:r>
              <a:rPr lang="zh-CN" altLang="en-US" dirty="0" smtClean="0"/>
              <a:t>上以 </a:t>
            </a:r>
            <a:r>
              <a:rPr lang="en-US" altLang="zh-CN" b="1" dirty="0" smtClean="0"/>
              <a:t>P</a:t>
            </a:r>
            <a:r>
              <a:rPr lang="en-US" altLang="zh-CN" dirty="0" smtClean="0"/>
              <a:t> </a:t>
            </a:r>
            <a:r>
              <a:rPr lang="zh-CN" altLang="en-US" dirty="0" smtClean="0"/>
              <a:t>衡量的性能随着经验 </a:t>
            </a:r>
            <a:r>
              <a:rPr lang="en-US" altLang="zh-CN" b="1" dirty="0" smtClean="0"/>
              <a:t>E </a:t>
            </a:r>
            <a:r>
              <a:rPr lang="zh-CN" altLang="en-US" dirty="0" smtClean="0"/>
              <a:t>而自我完善，那么我们称该程序在从经验 </a:t>
            </a:r>
            <a:r>
              <a:rPr lang="en-US" altLang="zh-CN" b="1" dirty="0" smtClean="0"/>
              <a:t>E</a:t>
            </a:r>
            <a:r>
              <a:rPr lang="en-US" altLang="zh-CN" dirty="0" smtClean="0"/>
              <a:t> </a:t>
            </a:r>
            <a:r>
              <a:rPr lang="zh-CN" altLang="en-US" dirty="0" smtClean="0"/>
              <a:t>中学习。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smtClean="0"/>
              <a:t>						           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                                                                      Tom M. Mitchell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637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什么是机器学习</a:t>
            </a:r>
            <a:endParaRPr lang="en-US" dirty="0"/>
          </a:p>
        </p:txBody>
      </p:sp>
      <p:pic>
        <p:nvPicPr>
          <p:cNvPr id="15362" name="Picture 2" descr="preview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1" y="2693194"/>
            <a:ext cx="5606632" cy="2700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ic1.zhimg.com/v2-6faad57a17de442b0baa1061f2d5fa40_b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337" y="1652588"/>
            <a:ext cx="4233863" cy="431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58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2362199"/>
            <a:ext cx="2590800" cy="3814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4000" b="1" dirty="0" smtClean="0"/>
              <a:t>神经元</a:t>
            </a:r>
            <a:endParaRPr lang="en-US" sz="4000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278703" y="2034785"/>
            <a:ext cx="6984610" cy="41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2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71894" y="2362198"/>
            <a:ext cx="4982212" cy="3814763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838200" y="2362199"/>
            <a:ext cx="5181600" cy="571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4000" b="1" dirty="0" smtClean="0"/>
              <a:t>神经元的本质行为</a:t>
            </a:r>
            <a:endParaRPr lang="en-US" sz="40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668" y="3445665"/>
            <a:ext cx="4604664" cy="134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71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962151"/>
            <a:ext cx="3981450" cy="42148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/>
              <a:t>基本变换：层</a:t>
            </a:r>
            <a:r>
              <a:rPr lang="zh-CN" altLang="en-US" dirty="0"/>
              <a:t> </a:t>
            </a:r>
            <a:br>
              <a:rPr lang="zh-CN" altLang="en-US" dirty="0"/>
            </a:br>
            <a:endParaRPr lang="en-US" altLang="zh-CN" dirty="0" smtClean="0"/>
          </a:p>
          <a:p>
            <a:pPr marL="0" indent="0">
              <a:buNone/>
            </a:pPr>
            <a:r>
              <a:rPr lang="en-US" dirty="0" smtClean="0"/>
              <a:t>5</a:t>
            </a:r>
            <a:r>
              <a:rPr lang="zh-CN" altLang="en-US" dirty="0" smtClean="0"/>
              <a:t>种空间变换</a:t>
            </a:r>
            <a:endParaRPr lang="en-US" altLang="zh-CN" dirty="0" smtClean="0"/>
          </a:p>
          <a:p>
            <a:r>
              <a:rPr lang="zh-CN" altLang="en-US" dirty="0" smtClean="0"/>
              <a:t>升</a:t>
            </a:r>
            <a:r>
              <a:rPr lang="zh-CN" altLang="en-US" dirty="0"/>
              <a:t>维</a:t>
            </a:r>
            <a:r>
              <a:rPr lang="en-US" altLang="zh-CN" dirty="0"/>
              <a:t>/</a:t>
            </a:r>
            <a:r>
              <a:rPr lang="zh-CN" altLang="en-US" dirty="0"/>
              <a:t>降</a:t>
            </a:r>
            <a:r>
              <a:rPr lang="zh-CN" altLang="en-US" dirty="0" smtClean="0"/>
              <a:t>维</a:t>
            </a:r>
            <a:endParaRPr lang="en-US" altLang="zh-CN" dirty="0" smtClean="0"/>
          </a:p>
          <a:p>
            <a:r>
              <a:rPr lang="zh-CN" altLang="en-US" dirty="0" smtClean="0"/>
              <a:t>放</a:t>
            </a:r>
            <a:r>
              <a:rPr lang="zh-CN" altLang="en-US" dirty="0"/>
              <a:t>大</a:t>
            </a:r>
            <a:r>
              <a:rPr lang="en-US" altLang="zh-CN" dirty="0"/>
              <a:t>/</a:t>
            </a:r>
            <a:r>
              <a:rPr lang="zh-CN" altLang="en-US" dirty="0"/>
              <a:t>缩</a:t>
            </a:r>
            <a:r>
              <a:rPr lang="zh-CN" altLang="en-US" dirty="0" smtClean="0"/>
              <a:t>小</a:t>
            </a:r>
            <a:endParaRPr lang="en-US" altLang="zh-CN" dirty="0" smtClean="0"/>
          </a:p>
          <a:p>
            <a:r>
              <a:rPr lang="zh-CN" altLang="en-US" dirty="0" smtClean="0"/>
              <a:t>旋转</a:t>
            </a:r>
            <a:endParaRPr lang="en-US" altLang="zh-CN" dirty="0" smtClean="0"/>
          </a:p>
          <a:p>
            <a:r>
              <a:rPr lang="zh-CN" altLang="en-US" dirty="0" smtClean="0"/>
              <a:t>平移</a:t>
            </a:r>
            <a:endParaRPr lang="en-US" altLang="zh-CN" dirty="0" smtClean="0"/>
          </a:p>
          <a:p>
            <a:r>
              <a:rPr lang="zh-CN" altLang="en-US" dirty="0" smtClean="0"/>
              <a:t>“</a:t>
            </a:r>
            <a:r>
              <a:rPr lang="zh-CN" altLang="en-US" dirty="0"/>
              <a:t>弯曲”</a:t>
            </a:r>
            <a:r>
              <a:rPr lang="zh-CN" altLang="en-US" dirty="0"/>
              <a:t> </a:t>
            </a:r>
            <a:br>
              <a:rPr lang="zh-CN" altLang="en-US" dirty="0"/>
            </a:b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87572" y="2655094"/>
            <a:ext cx="5724929" cy="126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52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数学视角：</a:t>
            </a:r>
            <a:endParaRPr lang="en-US" altLang="zh-CN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zh-CN" altLang="en-US" sz="4400" b="1" dirty="0" smtClean="0"/>
              <a:t>线性可分</a:t>
            </a:r>
            <a:endParaRPr lang="en-US" sz="44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67087" y="2497930"/>
            <a:ext cx="8361326" cy="232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766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33401" y="1878863"/>
            <a:ext cx="4743449" cy="451757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353300" y="1992654"/>
            <a:ext cx="4210050" cy="4289988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353050" y="3486150"/>
            <a:ext cx="1771650" cy="857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76850" y="290137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/>
              <a:t>空间变换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128687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什么是神经网络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056271"/>
            <a:ext cx="5181600" cy="38147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err="1" smtClean="0"/>
              <a:t>Tensorflow</a:t>
            </a:r>
            <a:r>
              <a:rPr lang="en-US" altLang="zh-CN" dirty="0" smtClean="0"/>
              <a:t> </a:t>
            </a:r>
            <a:r>
              <a:rPr lang="zh-CN" altLang="en-US" dirty="0" smtClean="0"/>
              <a:t>实例演示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4000" b="1" dirty="0"/>
              <a:t>张量如何流</a:t>
            </a:r>
            <a:r>
              <a:rPr lang="zh-CN" altLang="en-US" sz="4000" b="1" dirty="0" smtClean="0"/>
              <a:t>动的 </a:t>
            </a:r>
            <a:r>
              <a:rPr lang="en-US" altLang="zh-CN" sz="4000" b="1" dirty="0" smtClean="0"/>
              <a:t>(tensor - flow)</a:t>
            </a:r>
            <a:r>
              <a:rPr lang="zh-CN" altLang="en-US" dirty="0"/>
              <a:t/>
            </a:r>
            <a:br>
              <a:rPr lang="zh-CN" alt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43700" y="1750345"/>
            <a:ext cx="4657725" cy="442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《</a:t>
            </a:r>
            <a:r>
              <a:rPr lang="zh-CN" altLang="en-US" dirty="0" smtClean="0"/>
              <a:t>超智能体</a:t>
            </a:r>
            <a:r>
              <a:rPr lang="en-US" altLang="zh-CN" dirty="0" smtClean="0"/>
              <a:t>》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778145"/>
            <a:ext cx="5486400" cy="4398818"/>
          </a:xfrm>
        </p:spPr>
        <p:txBody>
          <a:bodyPr/>
          <a:lstStyle/>
          <a:p>
            <a:r>
              <a:rPr lang="zh-CN" altLang="en-US" dirty="0" smtClean="0"/>
              <a:t>作者： 于建国 （</a:t>
            </a:r>
            <a:r>
              <a:rPr lang="en-US" altLang="zh-CN" dirty="0" err="1" smtClean="0"/>
              <a:t>YJango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dirty="0" err="1" smtClean="0"/>
              <a:t>Gitbook</a:t>
            </a:r>
            <a:r>
              <a:rPr lang="en-US" dirty="0"/>
              <a:t>: https://www.gitbook.com/book/yjango/superorganism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67501" y="1778144"/>
            <a:ext cx="4838700" cy="439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4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深入浅出机器学习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ZIC – AI</a:t>
            </a:r>
            <a:r>
              <a:rPr lang="zh-CN" altLang="en-US" dirty="0" smtClean="0"/>
              <a:t>小组机器学习实践演示</a:t>
            </a:r>
            <a:endParaRPr lang="en-US" altLang="zh-CN" dirty="0" smtClean="0"/>
          </a:p>
          <a:p>
            <a:r>
              <a:rPr lang="zh-CN" altLang="en-US" dirty="0" smtClean="0"/>
              <a:t>什么是机器学习</a:t>
            </a:r>
            <a:endParaRPr lang="en-US" altLang="zh-CN" dirty="0" smtClean="0"/>
          </a:p>
          <a:p>
            <a:r>
              <a:rPr lang="zh-CN" altLang="en-US" dirty="0" smtClean="0"/>
              <a:t>什么是神经网络</a:t>
            </a:r>
            <a:endParaRPr lang="en-US" altLang="zh-CN" dirty="0" smtClean="0"/>
          </a:p>
          <a:p>
            <a:r>
              <a:rPr lang="en-US" altLang="zh-CN" dirty="0" smtClean="0"/>
              <a:t>《</a:t>
            </a:r>
            <a:r>
              <a:rPr lang="zh-CN" altLang="en-US" dirty="0" smtClean="0"/>
              <a:t>超智能体</a:t>
            </a:r>
            <a:r>
              <a:rPr lang="en-US" altLang="zh-CN" dirty="0" smtClean="0"/>
              <a:t>》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475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 &amp;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85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42" y="2032427"/>
            <a:ext cx="1821596" cy="18215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61738" y="3392358"/>
            <a:ext cx="29370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Source Sans Pro" panose="020B0503030403020204" pitchFamily="34" charset="0"/>
                <a:ea typeface="Source Sans Pro" panose="020B0503030403020204" pitchFamily="34" charset="0"/>
              </a:rPr>
              <a:t>	Thank </a:t>
            </a:r>
            <a:r>
              <a:rPr lang="en-US" sz="5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202312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ZIC – AI</a:t>
            </a:r>
            <a:r>
              <a:rPr lang="zh-CN" altLang="en-US" dirty="0" smtClean="0"/>
              <a:t>组机器学习实践演示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人脸侦测</a:t>
            </a:r>
            <a:endParaRPr lang="en-US" altLang="zh-CN" dirty="0" smtClean="0"/>
          </a:p>
          <a:p>
            <a:r>
              <a:rPr lang="zh-CN" altLang="en-US" dirty="0" smtClean="0"/>
              <a:t>人脸识别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88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人脸侦测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7143750" y="1943098"/>
            <a:ext cx="3829050" cy="43053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人脸侦测是侦测出图像中人脸的区域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4000" b="1" dirty="0"/>
              <a:t>哈尔分类器 </a:t>
            </a:r>
            <a:endParaRPr lang="en-US" altLang="zh-CN" dirty="0" smtClean="0"/>
          </a:p>
          <a:p>
            <a:r>
              <a:rPr lang="zh-CN" altLang="en-US" dirty="0" smtClean="0"/>
              <a:t>哈</a:t>
            </a:r>
            <a:r>
              <a:rPr lang="zh-CN" altLang="en-US" dirty="0"/>
              <a:t>尔特征（</a:t>
            </a:r>
            <a:r>
              <a:rPr lang="en-US" altLang="zh-CN" dirty="0" err="1"/>
              <a:t>Haar</a:t>
            </a:r>
            <a:r>
              <a:rPr lang="en-US" altLang="zh-CN" dirty="0"/>
              <a:t>-like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积</a:t>
            </a:r>
            <a:r>
              <a:rPr lang="zh-CN" altLang="en-US" dirty="0"/>
              <a:t>分</a:t>
            </a:r>
            <a:r>
              <a:rPr lang="zh-CN" altLang="en-US" dirty="0" smtClean="0"/>
              <a:t>图</a:t>
            </a:r>
            <a:endParaRPr lang="en-US" altLang="zh-CN" dirty="0" smtClean="0"/>
          </a:p>
          <a:p>
            <a:r>
              <a:rPr lang="en-US" dirty="0" err="1" smtClean="0"/>
              <a:t>AdaBoots</a:t>
            </a:r>
            <a:r>
              <a:rPr lang="zh-CN" altLang="en-US" dirty="0"/>
              <a:t>算</a:t>
            </a:r>
            <a:r>
              <a:rPr lang="zh-CN" altLang="en-US" dirty="0" smtClean="0"/>
              <a:t>法</a:t>
            </a:r>
            <a:endParaRPr lang="en-US" altLang="zh-CN" dirty="0" smtClean="0"/>
          </a:p>
          <a:p>
            <a:r>
              <a:rPr lang="zh-CN" altLang="en-US" dirty="0" smtClean="0"/>
              <a:t> 级</a:t>
            </a:r>
            <a:r>
              <a:rPr lang="zh-CN" altLang="en-US" dirty="0"/>
              <a:t>联</a:t>
            </a:r>
            <a:endParaRPr lang="en-US" dirty="0"/>
          </a:p>
          <a:p>
            <a:pPr marL="0" indent="0">
              <a:buNone/>
            </a:pPr>
            <a:endParaRPr lang="en-US" altLang="zh-CN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1" y="1943099"/>
            <a:ext cx="5181600" cy="2981451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838201" y="5550289"/>
            <a:ext cx="10839449" cy="996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3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哈尔特征（</a:t>
            </a:r>
            <a:r>
              <a:rPr lang="en-US" altLang="zh-CN" dirty="0" err="1" smtClean="0"/>
              <a:t>Haar</a:t>
            </a:r>
            <a:r>
              <a:rPr lang="en-US" altLang="zh-CN" dirty="0" smtClean="0"/>
              <a:t>-like</a:t>
            </a:r>
            <a:r>
              <a:rPr lang="zh-CN" altLang="en-US" dirty="0" smtClean="0"/>
              <a:t>）</a:t>
            </a:r>
            <a:endParaRPr lang="en-US" dirty="0"/>
          </a:p>
        </p:txBody>
      </p:sp>
      <p:pic>
        <p:nvPicPr>
          <p:cNvPr id="1026" name="Picture 2" descr="https://upload.wikimedia.org/wikipedia/commons/thumb/2/2f/Prm_VJ_fig1_featureTypesWithAlpha.png/480px-Prm_VJ_fig1_featureTypesWithAlpha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618" y="2362200"/>
            <a:ext cx="3814763" cy="381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8/8a/Haar_Feature_that_looks_similar_to_the_bridge_of_the_nose_is_applied_onto_the_face.jpg/320px-Haar_Feature_that_looks_similar_to_the_bridge_of_the_nose_is_applied_onto_the_face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113" y="2362200"/>
            <a:ext cx="5079999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upload.wikimedia.org/wikipedia/commons/thumb/6/69/Haar_Feature_that_looks_similar_to_the_eye_region_which_is_darker_than_the_upper_cheeks_is_applied_onto_a_face.jpg/320px-Haar_Feature_that_looks_similar_to_the_eye_region_which_is_darker_than_the_upper_cheeks_is_applied_onto_a_fac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112" y="3973512"/>
            <a:ext cx="5079999" cy="179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06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人脸识别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2" y="1692070"/>
            <a:ext cx="4508012" cy="448489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153150" y="1847849"/>
            <a:ext cx="5181600" cy="914401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人脸识别是分辨人脸是谁</a:t>
            </a:r>
            <a:endParaRPr lang="en-US" altLang="zh-C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153150" y="3676650"/>
            <a:ext cx="4686300" cy="1428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4800" b="1" dirty="0"/>
              <a:t>卷积神经网络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19210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人脸识别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438400"/>
            <a:ext cx="7467599" cy="3915122"/>
          </a:xfrm>
          <a:prstGeom prst="rect">
            <a:avLst/>
          </a:prstGeom>
        </p:spPr>
      </p:pic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838201" y="1759743"/>
            <a:ext cx="2933700" cy="571501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学习离不开数据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5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人脸识别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95474"/>
            <a:ext cx="10515600" cy="4371975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卷积神经网络是怎样工作的？</a:t>
            </a:r>
            <a:endParaRPr lang="en-US" altLang="zh-CN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zh-CN" altLang="en-US" dirty="0" smtClean="0"/>
              <a:t>学习数字 “</a:t>
            </a:r>
            <a:r>
              <a:rPr lang="en-US" altLang="zh-CN" dirty="0" smtClean="0"/>
              <a:t>8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2050" name="Picture 2" descr="preview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350" y="1895474"/>
            <a:ext cx="3613150" cy="360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0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4094D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branding.potx" id="{94432B16-2095-499B-8D6B-7770824D060B}" vid="{7071299F-C7FB-42F6-A95D-E189D42F4D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Rebranding</Template>
  <TotalTime>4650</TotalTime>
  <Words>2229</Words>
  <Application>Microsoft Office PowerPoint</Application>
  <PresentationFormat>Widescreen</PresentationFormat>
  <Paragraphs>194</Paragraphs>
  <Slides>31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Source Sans Pro</vt:lpstr>
      <vt:lpstr>宋体</vt:lpstr>
      <vt:lpstr>等线</vt:lpstr>
      <vt:lpstr>Arial</vt:lpstr>
      <vt:lpstr>Calibri</vt:lpstr>
      <vt:lpstr>Office Theme</vt:lpstr>
      <vt:lpstr>Northern Lights University</vt:lpstr>
      <vt:lpstr>培训课堂注意事项</vt:lpstr>
      <vt:lpstr>深入浅出机器学习</vt:lpstr>
      <vt:lpstr>ZIC – AI组机器学习实践演示</vt:lpstr>
      <vt:lpstr>人脸侦测</vt:lpstr>
      <vt:lpstr>哈尔特征（Haar-like）</vt:lpstr>
      <vt:lpstr>人脸识别</vt:lpstr>
      <vt:lpstr>人脸识别</vt:lpstr>
      <vt:lpstr>人脸识别</vt:lpstr>
      <vt:lpstr>学习数字 “8”</vt:lpstr>
      <vt:lpstr>学习数字“8”</vt:lpstr>
      <vt:lpstr>学习数字“8”</vt:lpstr>
      <vt:lpstr>学习数字“8”</vt:lpstr>
      <vt:lpstr>学习数字“8”</vt:lpstr>
      <vt:lpstr>卷积神经网络</vt:lpstr>
      <vt:lpstr>卷积神经网络</vt:lpstr>
      <vt:lpstr>卷积神经网络</vt:lpstr>
      <vt:lpstr>卷积神经网络</vt:lpstr>
      <vt:lpstr>卷积神经网络</vt:lpstr>
      <vt:lpstr>卷积神经网络</vt:lpstr>
      <vt:lpstr>什么是机器学习</vt:lpstr>
      <vt:lpstr>什么是机器学习</vt:lpstr>
      <vt:lpstr>什么是神经网络</vt:lpstr>
      <vt:lpstr>什么是神经网络</vt:lpstr>
      <vt:lpstr>什么是神经网络</vt:lpstr>
      <vt:lpstr>什么是神经网络</vt:lpstr>
      <vt:lpstr>什么是神经网络</vt:lpstr>
      <vt:lpstr>什么是神经网络</vt:lpstr>
      <vt:lpstr>《超智能体》</vt:lpstr>
      <vt:lpstr>Q &amp; 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Ashutosh Mishra</dc:creator>
  <cp:lastModifiedBy>Wang, Bai Kang (Northern Lights)</cp:lastModifiedBy>
  <cp:revision>600</cp:revision>
  <dcterms:created xsi:type="dcterms:W3CDTF">2017-03-10T04:48:28Z</dcterms:created>
  <dcterms:modified xsi:type="dcterms:W3CDTF">2017-08-07T21:55:24Z</dcterms:modified>
</cp:coreProperties>
</file>